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4" r:id="rId8"/>
    <p:sldId id="26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1" d="100"/>
          <a:sy n="101" d="100"/>
        </p:scale>
        <p:origin x="-191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582A8D-BBD0-409A-87E5-526B47B99FB7}" type="datetimeFigureOut">
              <a:rPr lang="en-US" smtClean="0"/>
              <a:pPr/>
              <a:t>9/27/2020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73088D-8516-4E19-B223-DEA7961E16A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582A8D-BBD0-409A-87E5-526B47B99FB7}" type="datetimeFigureOut">
              <a:rPr lang="en-US" smtClean="0"/>
              <a:pPr/>
              <a:t>9/27/2020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73088D-8516-4E19-B223-DEA7961E16A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582A8D-BBD0-409A-87E5-526B47B99FB7}" type="datetimeFigureOut">
              <a:rPr lang="en-US" smtClean="0"/>
              <a:pPr/>
              <a:t>9/27/2020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73088D-8516-4E19-B223-DEA7961E16A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582A8D-BBD0-409A-87E5-526B47B99FB7}" type="datetimeFigureOut">
              <a:rPr lang="en-US" smtClean="0"/>
              <a:pPr/>
              <a:t>9/27/2020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73088D-8516-4E19-B223-DEA7961E16A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582A8D-BBD0-409A-87E5-526B47B99FB7}" type="datetimeFigureOut">
              <a:rPr lang="en-US" smtClean="0"/>
              <a:pPr/>
              <a:t>9/27/2020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73088D-8516-4E19-B223-DEA7961E16A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582A8D-BBD0-409A-87E5-526B47B99FB7}" type="datetimeFigureOut">
              <a:rPr lang="en-US" smtClean="0"/>
              <a:pPr/>
              <a:t>9/27/2020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73088D-8516-4E19-B223-DEA7961E16A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582A8D-BBD0-409A-87E5-526B47B99FB7}" type="datetimeFigureOut">
              <a:rPr lang="en-US" smtClean="0"/>
              <a:pPr/>
              <a:t>9/27/2020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73088D-8516-4E19-B223-DEA7961E16A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582A8D-BBD0-409A-87E5-526B47B99FB7}" type="datetimeFigureOut">
              <a:rPr lang="en-US" smtClean="0"/>
              <a:pPr/>
              <a:t>9/27/2020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73088D-8516-4E19-B223-DEA7961E16A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582A8D-BBD0-409A-87E5-526B47B99FB7}" type="datetimeFigureOut">
              <a:rPr lang="en-US" smtClean="0"/>
              <a:pPr/>
              <a:t>9/27/2020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73088D-8516-4E19-B223-DEA7961E16A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582A8D-BBD0-409A-87E5-526B47B99FB7}" type="datetimeFigureOut">
              <a:rPr lang="en-US" smtClean="0"/>
              <a:pPr/>
              <a:t>9/27/2020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73088D-8516-4E19-B223-DEA7961E16A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582A8D-BBD0-409A-87E5-526B47B99FB7}" type="datetimeFigureOut">
              <a:rPr lang="en-US" smtClean="0"/>
              <a:pPr/>
              <a:t>9/27/2020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73088D-8516-4E19-B223-DEA7961E16A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582A8D-BBD0-409A-87E5-526B47B99FB7}" type="datetimeFigureOut">
              <a:rPr lang="en-US" smtClean="0"/>
              <a:pPr/>
              <a:t>9/27/2020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73088D-8516-4E19-B223-DEA7961E16A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3886200"/>
            <a:ext cx="8501122" cy="1752600"/>
          </a:xfrm>
        </p:spPr>
        <p:txBody>
          <a:bodyPr>
            <a:normAutofit fontScale="92500"/>
          </a:bodyPr>
          <a:lstStyle/>
          <a:p>
            <a:r>
              <a:rPr lang="en-US" sz="4800" b="1" dirty="0" smtClean="0">
                <a:solidFill>
                  <a:schemeClr val="tx1"/>
                </a:solidFill>
              </a:rPr>
              <a:t>Special Purpose books: Other books</a:t>
            </a:r>
          </a:p>
          <a:p>
            <a:r>
              <a:rPr lang="en-IN" sz="4800" b="1" dirty="0" smtClean="0">
                <a:solidFill>
                  <a:schemeClr val="tx1"/>
                </a:solidFill>
              </a:rPr>
              <a:t>MODULE 2/2</a:t>
            </a:r>
            <a:endParaRPr lang="en-US" sz="4800" b="1" dirty="0">
              <a:solidFill>
                <a:schemeClr val="tx1"/>
              </a:solidFill>
            </a:endParaRPr>
          </a:p>
        </p:txBody>
      </p:sp>
      <p:pic>
        <p:nvPicPr>
          <p:cNvPr id="5" name="Picture 4" descr="AEES.jpg"/>
          <p:cNvPicPr>
            <a:picLocks noChangeAspect="1"/>
          </p:cNvPicPr>
          <p:nvPr/>
        </p:nvPicPr>
        <p:blipFill>
          <a:blip r:embed="rId2"/>
          <a:stretch>
            <a:fillRect/>
          </a:stretch>
        </p:blipFill>
        <p:spPr>
          <a:xfrm>
            <a:off x="3571868" y="214290"/>
            <a:ext cx="1928826" cy="3286148"/>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Purchases Book</a:t>
            </a:r>
            <a:endParaRPr lang="en-US" dirty="0"/>
          </a:p>
        </p:txBody>
      </p:sp>
      <p:sp>
        <p:nvSpPr>
          <p:cNvPr id="3" name="Content Placeholder 2"/>
          <p:cNvSpPr>
            <a:spLocks noGrp="1"/>
          </p:cNvSpPr>
          <p:nvPr>
            <p:ph idx="1"/>
          </p:nvPr>
        </p:nvSpPr>
        <p:spPr/>
        <p:txBody>
          <a:bodyPr>
            <a:normAutofit/>
          </a:bodyPr>
          <a:lstStyle/>
          <a:p>
            <a:pPr>
              <a:buNone/>
            </a:pPr>
            <a:r>
              <a:rPr lang="en-US" sz="3600" dirty="0"/>
              <a:t>In this book, only those transactions are recorded which are related to credit purchases of goods in which the business deals in. Recording is made on the basis of Bills/ Invoices issued by the Suppliers.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Transactions not recorded in purchases Book</a:t>
            </a:r>
            <a:endParaRPr lang="en-US" dirty="0"/>
          </a:p>
        </p:txBody>
      </p:sp>
      <p:sp>
        <p:nvSpPr>
          <p:cNvPr id="3" name="Content Placeholder 2"/>
          <p:cNvSpPr>
            <a:spLocks noGrp="1"/>
          </p:cNvSpPr>
          <p:nvPr>
            <p:ph idx="1"/>
          </p:nvPr>
        </p:nvSpPr>
        <p:spPr/>
        <p:txBody>
          <a:bodyPr>
            <a:normAutofit/>
          </a:bodyPr>
          <a:lstStyle/>
          <a:p>
            <a:r>
              <a:rPr lang="en-US" sz="4800" dirty="0"/>
              <a:t>Purchases of goods for cash.</a:t>
            </a:r>
          </a:p>
          <a:p>
            <a:r>
              <a:rPr lang="en-US" sz="4800" dirty="0"/>
              <a:t>Purchases of Assets meant for long term, not for resale.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Sales Books/Sales Journal</a:t>
            </a:r>
            <a:endParaRPr lang="en-US" dirty="0"/>
          </a:p>
        </p:txBody>
      </p:sp>
      <p:sp>
        <p:nvSpPr>
          <p:cNvPr id="3" name="Content Placeholder 2"/>
          <p:cNvSpPr>
            <a:spLocks noGrp="1"/>
          </p:cNvSpPr>
          <p:nvPr>
            <p:ph idx="1"/>
          </p:nvPr>
        </p:nvSpPr>
        <p:spPr/>
        <p:txBody>
          <a:bodyPr/>
          <a:lstStyle/>
          <a:p>
            <a:pPr>
              <a:buNone/>
            </a:pPr>
            <a:r>
              <a:rPr lang="en-US" dirty="0" smtClean="0"/>
              <a:t>In </a:t>
            </a:r>
            <a:r>
              <a:rPr lang="en-US" dirty="0"/>
              <a:t>this book, transactions for credit sales of goods are recorded. The source documents for this book is duplicate copy of invoice/bills issued to the customers.</a:t>
            </a:r>
          </a:p>
          <a:p>
            <a:r>
              <a:rPr lang="en-US" b="1" dirty="0"/>
              <a:t>Transactions not recorded in Sales Book</a:t>
            </a:r>
            <a:endParaRPr lang="en-US" dirty="0"/>
          </a:p>
          <a:p>
            <a:r>
              <a:rPr lang="en-US" dirty="0"/>
              <a:t>Sales of goods for cash</a:t>
            </a:r>
          </a:p>
          <a:p>
            <a:r>
              <a:rPr lang="en-US" dirty="0"/>
              <a:t>Sales of Assets.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Purchases Returns/Returns Outward Book</a:t>
            </a:r>
            <a:endParaRPr lang="en-US" dirty="0"/>
          </a:p>
        </p:txBody>
      </p:sp>
      <p:sp>
        <p:nvSpPr>
          <p:cNvPr id="3" name="Content Placeholder 2"/>
          <p:cNvSpPr>
            <a:spLocks noGrp="1"/>
          </p:cNvSpPr>
          <p:nvPr>
            <p:ph idx="1"/>
          </p:nvPr>
        </p:nvSpPr>
        <p:spPr/>
        <p:txBody>
          <a:bodyPr>
            <a:normAutofit/>
          </a:bodyPr>
          <a:lstStyle/>
          <a:p>
            <a:pPr>
              <a:buNone/>
            </a:pPr>
            <a:r>
              <a:rPr lang="en-US" dirty="0" smtClean="0"/>
              <a:t>This </a:t>
            </a:r>
            <a:r>
              <a:rPr lang="en-US" dirty="0"/>
              <a:t>book includes only those transactions which are related to returns of goods bought on credit. The goods may be returned due to various reasons such as goods bought being defective, supply of inferior quality goods etc. Entries in this book are made on the basis of Debit Note. A Debit note contains the name of the supplier to whom good are returned, details of goods returned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Sales Returns Book</a:t>
            </a:r>
            <a:endParaRPr lang="en-US" dirty="0"/>
          </a:p>
        </p:txBody>
      </p:sp>
      <p:sp>
        <p:nvSpPr>
          <p:cNvPr id="3" name="Content Placeholder 2"/>
          <p:cNvSpPr>
            <a:spLocks noGrp="1"/>
          </p:cNvSpPr>
          <p:nvPr>
            <p:ph idx="1"/>
          </p:nvPr>
        </p:nvSpPr>
        <p:spPr/>
        <p:txBody>
          <a:bodyPr/>
          <a:lstStyle/>
          <a:p>
            <a:pPr>
              <a:buNone/>
            </a:pPr>
            <a:r>
              <a:rPr lang="en-US" dirty="0" smtClean="0"/>
              <a:t>This </a:t>
            </a:r>
            <a:r>
              <a:rPr lang="en-US" dirty="0"/>
              <a:t>book includes all  the returns by customers of credit sales of goods. The Credit Note is used for recording entries in this book. The credit note contains the details of customers and goods returned.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42910" y="2285992"/>
          <a:ext cx="7858180" cy="4180476"/>
        </p:xfrm>
        <a:graphic>
          <a:graphicData uri="http://schemas.openxmlformats.org/drawingml/2006/table">
            <a:tbl>
              <a:tblPr/>
              <a:tblGrid>
                <a:gridCol w="920887"/>
                <a:gridCol w="6937293"/>
              </a:tblGrid>
              <a:tr h="307733">
                <a:tc>
                  <a:txBody>
                    <a:bodyPr/>
                    <a:lstStyle/>
                    <a:p>
                      <a:pPr marL="0" marR="0" algn="ctr">
                        <a:spcBef>
                          <a:spcPts val="0"/>
                        </a:spcBef>
                        <a:spcAft>
                          <a:spcPts val="0"/>
                        </a:spcAft>
                      </a:pPr>
                      <a:r>
                        <a:rPr lang="en-US" sz="1600" dirty="0">
                          <a:latin typeface="Times New Roman"/>
                        </a:rPr>
                        <a:t>2011 Jan.</a:t>
                      </a:r>
                      <a:endParaRPr lang="en-US" sz="1600" dirty="0">
                        <a:latin typeface="Calibri"/>
                      </a:endParaRPr>
                    </a:p>
                  </a:txBody>
                  <a:tcPr marL="65509" marR="65509" marT="0" marB="0">
                    <a:lnL>
                      <a:noFill/>
                    </a:lnL>
                    <a:lnR>
                      <a:noFill/>
                    </a:lnR>
                    <a:lnT>
                      <a:noFill/>
                    </a:lnT>
                    <a:lnB>
                      <a:noFill/>
                    </a:lnB>
                  </a:tcPr>
                </a:tc>
                <a:tc>
                  <a:txBody>
                    <a:bodyPr/>
                    <a:lstStyle/>
                    <a:p>
                      <a:pPr marL="0" marR="0">
                        <a:spcBef>
                          <a:spcPts val="0"/>
                        </a:spcBef>
                        <a:spcAft>
                          <a:spcPts val="0"/>
                        </a:spcAft>
                      </a:pPr>
                      <a:r>
                        <a:rPr lang="en-US" sz="1600" dirty="0">
                          <a:latin typeface="Calibri"/>
                        </a:rPr>
                        <a:t> </a:t>
                      </a:r>
                    </a:p>
                  </a:txBody>
                  <a:tcPr marL="65509" marR="65509" marT="0" marB="0">
                    <a:lnL>
                      <a:noFill/>
                    </a:lnL>
                    <a:lnR>
                      <a:noFill/>
                    </a:lnR>
                    <a:lnT>
                      <a:noFill/>
                    </a:lnT>
                    <a:lnB>
                      <a:noFill/>
                    </a:lnB>
                  </a:tcPr>
                </a:tc>
              </a:tr>
              <a:tr h="307733">
                <a:tc>
                  <a:txBody>
                    <a:bodyPr/>
                    <a:lstStyle/>
                    <a:p>
                      <a:pPr marL="0" marR="0" algn="ctr">
                        <a:spcBef>
                          <a:spcPts val="0"/>
                        </a:spcBef>
                        <a:spcAft>
                          <a:spcPts val="0"/>
                        </a:spcAft>
                      </a:pPr>
                      <a:r>
                        <a:rPr lang="en-US" sz="1600" dirty="0">
                          <a:latin typeface="Times New Roman"/>
                        </a:rPr>
                        <a:t>1</a:t>
                      </a:r>
                      <a:endParaRPr lang="en-US" sz="1600" dirty="0">
                        <a:latin typeface="Calibri"/>
                      </a:endParaRPr>
                    </a:p>
                  </a:txBody>
                  <a:tcPr marL="65509" marR="65509" marT="0" marB="0">
                    <a:lnL>
                      <a:noFill/>
                    </a:lnL>
                    <a:lnR>
                      <a:noFill/>
                    </a:lnR>
                    <a:lnT>
                      <a:noFill/>
                    </a:lnT>
                    <a:lnB>
                      <a:noFill/>
                    </a:lnB>
                  </a:tcPr>
                </a:tc>
                <a:tc>
                  <a:txBody>
                    <a:bodyPr/>
                    <a:lstStyle/>
                    <a:p>
                      <a:pPr marL="0" marR="0">
                        <a:spcBef>
                          <a:spcPts val="0"/>
                        </a:spcBef>
                        <a:spcAft>
                          <a:spcPts val="0"/>
                        </a:spcAft>
                      </a:pPr>
                      <a:r>
                        <a:rPr lang="en-US" sz="1600" dirty="0">
                          <a:latin typeface="Times New Roman"/>
                        </a:rPr>
                        <a:t>Purchased goods from Raj Traders Rs 16,400 at 10% trade discount.</a:t>
                      </a:r>
                      <a:endParaRPr lang="en-US" sz="1600" dirty="0">
                        <a:latin typeface="Calibri"/>
                      </a:endParaRPr>
                    </a:p>
                  </a:txBody>
                  <a:tcPr marL="65509" marR="65509" marT="0" marB="0">
                    <a:lnL>
                      <a:noFill/>
                    </a:lnL>
                    <a:lnR>
                      <a:noFill/>
                    </a:lnR>
                    <a:lnT>
                      <a:noFill/>
                    </a:lnT>
                    <a:lnB>
                      <a:noFill/>
                    </a:lnB>
                  </a:tcPr>
                </a:tc>
              </a:tr>
              <a:tr h="307733">
                <a:tc>
                  <a:txBody>
                    <a:bodyPr/>
                    <a:lstStyle/>
                    <a:p>
                      <a:pPr marL="0" marR="0" algn="ctr">
                        <a:spcBef>
                          <a:spcPts val="0"/>
                        </a:spcBef>
                        <a:spcAft>
                          <a:spcPts val="0"/>
                        </a:spcAft>
                      </a:pPr>
                      <a:r>
                        <a:rPr lang="en-US" sz="1600">
                          <a:latin typeface="Times New Roman"/>
                        </a:rPr>
                        <a:t>3</a:t>
                      </a:r>
                      <a:endParaRPr lang="en-US" sz="1600">
                        <a:latin typeface="Calibri"/>
                      </a:endParaRPr>
                    </a:p>
                  </a:txBody>
                  <a:tcPr marL="65509" marR="65509" marT="0" marB="0">
                    <a:lnL>
                      <a:noFill/>
                    </a:lnL>
                    <a:lnR>
                      <a:noFill/>
                    </a:lnR>
                    <a:lnT>
                      <a:noFill/>
                    </a:lnT>
                    <a:lnB>
                      <a:noFill/>
                    </a:lnB>
                  </a:tcPr>
                </a:tc>
                <a:tc>
                  <a:txBody>
                    <a:bodyPr/>
                    <a:lstStyle/>
                    <a:p>
                      <a:pPr marL="0" marR="0">
                        <a:spcBef>
                          <a:spcPts val="0"/>
                        </a:spcBef>
                        <a:spcAft>
                          <a:spcPts val="0"/>
                        </a:spcAft>
                      </a:pPr>
                      <a:r>
                        <a:rPr lang="en-US" sz="1600" dirty="0" err="1">
                          <a:latin typeface="Times New Roman"/>
                        </a:rPr>
                        <a:t>Preeti</a:t>
                      </a:r>
                      <a:r>
                        <a:rPr lang="en-US" sz="1600" dirty="0">
                          <a:latin typeface="Times New Roman"/>
                        </a:rPr>
                        <a:t> enterprises invoiced goods to us Rs 17,250.</a:t>
                      </a:r>
                      <a:endParaRPr lang="en-US" sz="1600" dirty="0">
                        <a:latin typeface="Calibri"/>
                      </a:endParaRPr>
                    </a:p>
                  </a:txBody>
                  <a:tcPr marL="65509" marR="65509" marT="0" marB="0">
                    <a:lnL>
                      <a:noFill/>
                    </a:lnL>
                    <a:lnR>
                      <a:noFill/>
                    </a:lnR>
                    <a:lnT>
                      <a:noFill/>
                    </a:lnT>
                    <a:lnB>
                      <a:noFill/>
                    </a:lnB>
                  </a:tcPr>
                </a:tc>
              </a:tr>
              <a:tr h="307733">
                <a:tc>
                  <a:txBody>
                    <a:bodyPr/>
                    <a:lstStyle/>
                    <a:p>
                      <a:pPr marL="0" marR="0" algn="ctr">
                        <a:spcBef>
                          <a:spcPts val="0"/>
                        </a:spcBef>
                        <a:spcAft>
                          <a:spcPts val="0"/>
                        </a:spcAft>
                      </a:pPr>
                      <a:r>
                        <a:rPr lang="en-US" sz="1600" dirty="0">
                          <a:latin typeface="Times New Roman"/>
                        </a:rPr>
                        <a:t>6</a:t>
                      </a:r>
                      <a:endParaRPr lang="en-US" sz="1600" dirty="0">
                        <a:latin typeface="Calibri"/>
                      </a:endParaRPr>
                    </a:p>
                  </a:txBody>
                  <a:tcPr marL="65509" marR="65509" marT="0" marB="0">
                    <a:lnL>
                      <a:noFill/>
                    </a:lnL>
                    <a:lnR>
                      <a:noFill/>
                    </a:lnR>
                    <a:lnT>
                      <a:noFill/>
                    </a:lnT>
                    <a:lnB>
                      <a:noFill/>
                    </a:lnB>
                  </a:tcPr>
                </a:tc>
                <a:tc>
                  <a:txBody>
                    <a:bodyPr/>
                    <a:lstStyle/>
                    <a:p>
                      <a:pPr marL="0" marR="0">
                        <a:spcBef>
                          <a:spcPts val="0"/>
                        </a:spcBef>
                        <a:spcAft>
                          <a:spcPts val="0"/>
                        </a:spcAft>
                      </a:pPr>
                      <a:r>
                        <a:rPr lang="en-US" sz="1600" dirty="0">
                          <a:latin typeface="Times New Roman"/>
                        </a:rPr>
                        <a:t>Sold goods to Vinita Stores Rs 19,000 at 5% trade discount.</a:t>
                      </a:r>
                      <a:endParaRPr lang="en-US" sz="1600" dirty="0">
                        <a:latin typeface="Calibri"/>
                      </a:endParaRPr>
                    </a:p>
                  </a:txBody>
                  <a:tcPr marL="65509" marR="65509" marT="0" marB="0">
                    <a:lnL>
                      <a:noFill/>
                    </a:lnL>
                    <a:lnR>
                      <a:noFill/>
                    </a:lnR>
                    <a:lnT>
                      <a:noFill/>
                    </a:lnT>
                    <a:lnB>
                      <a:noFill/>
                    </a:lnB>
                  </a:tcPr>
                </a:tc>
              </a:tr>
              <a:tr h="307733">
                <a:tc>
                  <a:txBody>
                    <a:bodyPr/>
                    <a:lstStyle/>
                    <a:p>
                      <a:pPr marL="0" marR="0" algn="ctr">
                        <a:spcBef>
                          <a:spcPts val="0"/>
                        </a:spcBef>
                        <a:spcAft>
                          <a:spcPts val="0"/>
                        </a:spcAft>
                      </a:pPr>
                      <a:r>
                        <a:rPr lang="en-US" sz="1600">
                          <a:latin typeface="Times New Roman"/>
                        </a:rPr>
                        <a:t>9</a:t>
                      </a:r>
                      <a:endParaRPr lang="en-US" sz="1600">
                        <a:latin typeface="Calibri"/>
                      </a:endParaRPr>
                    </a:p>
                  </a:txBody>
                  <a:tcPr marL="65509" marR="65509" marT="0" marB="0">
                    <a:lnL>
                      <a:noFill/>
                    </a:lnL>
                    <a:lnR>
                      <a:noFill/>
                    </a:lnR>
                    <a:lnT>
                      <a:noFill/>
                    </a:lnT>
                    <a:lnB>
                      <a:noFill/>
                    </a:lnB>
                  </a:tcPr>
                </a:tc>
                <a:tc>
                  <a:txBody>
                    <a:bodyPr/>
                    <a:lstStyle/>
                    <a:p>
                      <a:pPr marL="0" marR="0">
                        <a:spcBef>
                          <a:spcPts val="0"/>
                        </a:spcBef>
                        <a:spcAft>
                          <a:spcPts val="0"/>
                        </a:spcAft>
                      </a:pPr>
                      <a:r>
                        <a:rPr lang="en-US" sz="1600" dirty="0" err="1">
                          <a:latin typeface="Times New Roman"/>
                        </a:rPr>
                        <a:t>Mitesh</a:t>
                      </a:r>
                      <a:r>
                        <a:rPr lang="en-US" sz="1600" dirty="0">
                          <a:latin typeface="Times New Roman"/>
                        </a:rPr>
                        <a:t> Associates invoiced goods to us Rs 17,000 at 2</a:t>
                      </a:r>
                      <a:r>
                        <a:rPr lang="en-US" sz="1600" baseline="30000" dirty="0">
                          <a:latin typeface="Times New Roman"/>
                        </a:rPr>
                        <a:t>½ </a:t>
                      </a:r>
                      <a:r>
                        <a:rPr lang="en-US" sz="1600" dirty="0">
                          <a:latin typeface="Times New Roman"/>
                        </a:rPr>
                        <a:t>trade discount.</a:t>
                      </a:r>
                      <a:endParaRPr lang="en-US" sz="1600" dirty="0">
                        <a:latin typeface="Calibri"/>
                      </a:endParaRPr>
                    </a:p>
                  </a:txBody>
                  <a:tcPr marL="65509" marR="65509" marT="0" marB="0">
                    <a:lnL>
                      <a:noFill/>
                    </a:lnL>
                    <a:lnR>
                      <a:noFill/>
                    </a:lnR>
                    <a:lnT>
                      <a:noFill/>
                    </a:lnT>
                    <a:lnB>
                      <a:noFill/>
                    </a:lnB>
                  </a:tcPr>
                </a:tc>
              </a:tr>
              <a:tr h="307733">
                <a:tc>
                  <a:txBody>
                    <a:bodyPr/>
                    <a:lstStyle/>
                    <a:p>
                      <a:pPr marL="0" marR="0" algn="ctr">
                        <a:spcBef>
                          <a:spcPts val="0"/>
                        </a:spcBef>
                        <a:spcAft>
                          <a:spcPts val="0"/>
                        </a:spcAft>
                      </a:pPr>
                      <a:r>
                        <a:rPr lang="en-US" sz="1600">
                          <a:latin typeface="Times New Roman"/>
                        </a:rPr>
                        <a:t>12</a:t>
                      </a:r>
                      <a:endParaRPr lang="en-US" sz="1600">
                        <a:latin typeface="Calibri"/>
                      </a:endParaRPr>
                    </a:p>
                  </a:txBody>
                  <a:tcPr marL="65509" marR="65509" marT="0" marB="0">
                    <a:lnL>
                      <a:noFill/>
                    </a:lnL>
                    <a:lnR>
                      <a:noFill/>
                    </a:lnR>
                    <a:lnT>
                      <a:noFill/>
                    </a:lnT>
                    <a:lnB>
                      <a:noFill/>
                    </a:lnB>
                  </a:tcPr>
                </a:tc>
                <a:tc>
                  <a:txBody>
                    <a:bodyPr/>
                    <a:lstStyle/>
                    <a:p>
                      <a:pPr marL="0" marR="0">
                        <a:spcBef>
                          <a:spcPts val="0"/>
                        </a:spcBef>
                        <a:spcAft>
                          <a:spcPts val="0"/>
                        </a:spcAft>
                      </a:pPr>
                      <a:r>
                        <a:rPr lang="en-US" sz="1600" dirty="0">
                          <a:latin typeface="Times New Roman"/>
                        </a:rPr>
                        <a:t>Returned goods to Raj traders Rs 1,650 (Net).</a:t>
                      </a:r>
                      <a:endParaRPr lang="en-US" sz="1600" dirty="0">
                        <a:latin typeface="Calibri"/>
                      </a:endParaRPr>
                    </a:p>
                  </a:txBody>
                  <a:tcPr marL="65509" marR="65509" marT="0" marB="0">
                    <a:lnL>
                      <a:noFill/>
                    </a:lnL>
                    <a:lnR>
                      <a:noFill/>
                    </a:lnR>
                    <a:lnT>
                      <a:noFill/>
                    </a:lnT>
                    <a:lnB>
                      <a:noFill/>
                    </a:lnB>
                  </a:tcPr>
                </a:tc>
              </a:tr>
              <a:tr h="307733">
                <a:tc>
                  <a:txBody>
                    <a:bodyPr/>
                    <a:lstStyle/>
                    <a:p>
                      <a:pPr marL="0" marR="0" algn="ctr">
                        <a:spcBef>
                          <a:spcPts val="0"/>
                        </a:spcBef>
                        <a:spcAft>
                          <a:spcPts val="0"/>
                        </a:spcAft>
                      </a:pPr>
                      <a:r>
                        <a:rPr lang="en-US" sz="1600">
                          <a:latin typeface="Times New Roman"/>
                        </a:rPr>
                        <a:t>15</a:t>
                      </a:r>
                      <a:endParaRPr lang="en-US" sz="1600">
                        <a:latin typeface="Calibri"/>
                      </a:endParaRPr>
                    </a:p>
                  </a:txBody>
                  <a:tcPr marL="65509" marR="65509" marT="0" marB="0">
                    <a:lnL>
                      <a:noFill/>
                    </a:lnL>
                    <a:lnR>
                      <a:noFill/>
                    </a:lnR>
                    <a:lnT>
                      <a:noFill/>
                    </a:lnT>
                    <a:lnB>
                      <a:noFill/>
                    </a:lnB>
                  </a:tcPr>
                </a:tc>
                <a:tc>
                  <a:txBody>
                    <a:bodyPr/>
                    <a:lstStyle/>
                    <a:p>
                      <a:pPr marL="0" marR="0">
                        <a:spcBef>
                          <a:spcPts val="0"/>
                        </a:spcBef>
                        <a:spcAft>
                          <a:spcPts val="0"/>
                        </a:spcAft>
                      </a:pPr>
                      <a:r>
                        <a:rPr lang="en-US" sz="1600" dirty="0">
                          <a:latin typeface="Times New Roman"/>
                        </a:rPr>
                        <a:t>Vinita Traders returned goods to us as they were damaged in transit Rs 4,000 (Gross).</a:t>
                      </a:r>
                      <a:endParaRPr lang="en-US" sz="1600" dirty="0">
                        <a:latin typeface="Calibri"/>
                      </a:endParaRPr>
                    </a:p>
                  </a:txBody>
                  <a:tcPr marL="65509" marR="65509" marT="0" marB="0">
                    <a:lnL>
                      <a:noFill/>
                    </a:lnL>
                    <a:lnR>
                      <a:noFill/>
                    </a:lnR>
                    <a:lnT>
                      <a:noFill/>
                    </a:lnT>
                    <a:lnB>
                      <a:noFill/>
                    </a:lnB>
                  </a:tcPr>
                </a:tc>
              </a:tr>
              <a:tr h="307733">
                <a:tc>
                  <a:txBody>
                    <a:bodyPr/>
                    <a:lstStyle/>
                    <a:p>
                      <a:pPr marL="0" marR="0" algn="ctr">
                        <a:spcBef>
                          <a:spcPts val="0"/>
                        </a:spcBef>
                        <a:spcAft>
                          <a:spcPts val="0"/>
                        </a:spcAft>
                      </a:pPr>
                      <a:r>
                        <a:rPr lang="en-US" sz="1600">
                          <a:latin typeface="Times New Roman"/>
                        </a:rPr>
                        <a:t>18</a:t>
                      </a:r>
                      <a:endParaRPr lang="en-US" sz="1600">
                        <a:latin typeface="Calibri"/>
                      </a:endParaRPr>
                    </a:p>
                  </a:txBody>
                  <a:tcPr marL="65509" marR="65509" marT="0" marB="0">
                    <a:lnL>
                      <a:noFill/>
                    </a:lnL>
                    <a:lnR>
                      <a:noFill/>
                    </a:lnR>
                    <a:lnT>
                      <a:noFill/>
                    </a:lnT>
                    <a:lnB>
                      <a:noFill/>
                    </a:lnB>
                  </a:tcPr>
                </a:tc>
                <a:tc>
                  <a:txBody>
                    <a:bodyPr/>
                    <a:lstStyle/>
                    <a:p>
                      <a:pPr marL="0" marR="0">
                        <a:spcBef>
                          <a:spcPts val="0"/>
                        </a:spcBef>
                        <a:spcAft>
                          <a:spcPts val="0"/>
                        </a:spcAft>
                      </a:pPr>
                      <a:r>
                        <a:rPr lang="en-US" sz="1600" dirty="0">
                          <a:latin typeface="Times New Roman"/>
                        </a:rPr>
                        <a:t>Returned goods to </a:t>
                      </a:r>
                      <a:r>
                        <a:rPr lang="en-US" sz="1600" dirty="0" err="1">
                          <a:latin typeface="Times New Roman"/>
                        </a:rPr>
                        <a:t>Preeti</a:t>
                      </a:r>
                      <a:r>
                        <a:rPr lang="en-US" sz="1600" dirty="0">
                          <a:latin typeface="Times New Roman"/>
                        </a:rPr>
                        <a:t> Rs 2,550</a:t>
                      </a:r>
                      <a:endParaRPr lang="en-US" sz="1600" dirty="0">
                        <a:latin typeface="Calibri"/>
                      </a:endParaRPr>
                    </a:p>
                  </a:txBody>
                  <a:tcPr marL="65509" marR="65509" marT="0" marB="0">
                    <a:lnL>
                      <a:noFill/>
                    </a:lnL>
                    <a:lnR>
                      <a:noFill/>
                    </a:lnR>
                    <a:lnT>
                      <a:noFill/>
                    </a:lnT>
                    <a:lnB>
                      <a:noFill/>
                    </a:lnB>
                  </a:tcPr>
                </a:tc>
              </a:tr>
              <a:tr h="307733">
                <a:tc>
                  <a:txBody>
                    <a:bodyPr/>
                    <a:lstStyle/>
                    <a:p>
                      <a:pPr marL="0" marR="0" algn="ctr">
                        <a:spcBef>
                          <a:spcPts val="0"/>
                        </a:spcBef>
                        <a:spcAft>
                          <a:spcPts val="0"/>
                        </a:spcAft>
                      </a:pPr>
                      <a:r>
                        <a:rPr lang="en-US" sz="1600">
                          <a:latin typeface="Times New Roman"/>
                        </a:rPr>
                        <a:t>23</a:t>
                      </a:r>
                      <a:endParaRPr lang="en-US" sz="1600">
                        <a:latin typeface="Calibri"/>
                      </a:endParaRPr>
                    </a:p>
                  </a:txBody>
                  <a:tcPr marL="65509" marR="65509" marT="0" marB="0">
                    <a:lnL>
                      <a:noFill/>
                    </a:lnL>
                    <a:lnR>
                      <a:noFill/>
                    </a:lnR>
                    <a:lnT>
                      <a:noFill/>
                    </a:lnT>
                    <a:lnB>
                      <a:noFill/>
                    </a:lnB>
                  </a:tcPr>
                </a:tc>
                <a:tc>
                  <a:txBody>
                    <a:bodyPr/>
                    <a:lstStyle/>
                    <a:p>
                      <a:pPr marL="0" marR="0">
                        <a:spcBef>
                          <a:spcPts val="0"/>
                        </a:spcBef>
                        <a:spcAft>
                          <a:spcPts val="0"/>
                        </a:spcAft>
                      </a:pPr>
                      <a:r>
                        <a:rPr lang="en-US" sz="1600" dirty="0">
                          <a:latin typeface="Times New Roman"/>
                        </a:rPr>
                        <a:t>Placed an order with Novel Stores for goods worth Rs 29,000.</a:t>
                      </a:r>
                      <a:endParaRPr lang="en-US" sz="1600" dirty="0">
                        <a:latin typeface="Calibri"/>
                      </a:endParaRPr>
                    </a:p>
                  </a:txBody>
                  <a:tcPr marL="65509" marR="65509" marT="0" marB="0">
                    <a:lnL>
                      <a:noFill/>
                    </a:lnL>
                    <a:lnR>
                      <a:noFill/>
                    </a:lnR>
                    <a:lnT>
                      <a:noFill/>
                    </a:lnT>
                    <a:lnB>
                      <a:noFill/>
                    </a:lnB>
                  </a:tcPr>
                </a:tc>
              </a:tr>
              <a:tr h="307733">
                <a:tc>
                  <a:txBody>
                    <a:bodyPr/>
                    <a:lstStyle/>
                    <a:p>
                      <a:pPr marL="0" marR="0" algn="ctr">
                        <a:spcBef>
                          <a:spcPts val="0"/>
                        </a:spcBef>
                        <a:spcAft>
                          <a:spcPts val="0"/>
                        </a:spcAft>
                      </a:pPr>
                      <a:r>
                        <a:rPr lang="en-US" sz="1600">
                          <a:latin typeface="Times New Roman"/>
                        </a:rPr>
                        <a:t>25</a:t>
                      </a:r>
                      <a:endParaRPr lang="en-US" sz="1600">
                        <a:latin typeface="Calibri"/>
                      </a:endParaRPr>
                    </a:p>
                  </a:txBody>
                  <a:tcPr marL="65509" marR="65509" marT="0" marB="0">
                    <a:lnL>
                      <a:noFill/>
                    </a:lnL>
                    <a:lnR>
                      <a:noFill/>
                    </a:lnR>
                    <a:lnT>
                      <a:noFill/>
                    </a:lnT>
                    <a:lnB>
                      <a:noFill/>
                    </a:lnB>
                  </a:tcPr>
                </a:tc>
                <a:tc>
                  <a:txBody>
                    <a:bodyPr/>
                    <a:lstStyle/>
                    <a:p>
                      <a:pPr marL="0" marR="0">
                        <a:spcBef>
                          <a:spcPts val="0"/>
                        </a:spcBef>
                        <a:spcAft>
                          <a:spcPts val="0"/>
                        </a:spcAft>
                      </a:pPr>
                      <a:r>
                        <a:rPr lang="en-US" sz="1600" dirty="0">
                          <a:latin typeface="Times New Roman"/>
                        </a:rPr>
                        <a:t>Novel Stores supplied goods worth Rs 19,000 only</a:t>
                      </a:r>
                      <a:endParaRPr lang="en-US" sz="1600" dirty="0">
                        <a:latin typeface="Calibri"/>
                      </a:endParaRPr>
                    </a:p>
                  </a:txBody>
                  <a:tcPr marL="65509" marR="65509" marT="0" marB="0">
                    <a:lnL>
                      <a:noFill/>
                    </a:lnL>
                    <a:lnR>
                      <a:noFill/>
                    </a:lnR>
                    <a:lnT>
                      <a:noFill/>
                    </a:lnT>
                    <a:lnB>
                      <a:noFill/>
                    </a:lnB>
                  </a:tcPr>
                </a:tc>
              </a:tr>
              <a:tr h="307733">
                <a:tc>
                  <a:txBody>
                    <a:bodyPr/>
                    <a:lstStyle/>
                    <a:p>
                      <a:pPr marL="0" marR="0" algn="ctr">
                        <a:spcBef>
                          <a:spcPts val="0"/>
                        </a:spcBef>
                        <a:spcAft>
                          <a:spcPts val="0"/>
                        </a:spcAft>
                      </a:pPr>
                      <a:r>
                        <a:rPr lang="en-US" sz="1600">
                          <a:latin typeface="Times New Roman"/>
                        </a:rPr>
                        <a:t>26</a:t>
                      </a:r>
                      <a:endParaRPr lang="en-US" sz="1600">
                        <a:latin typeface="Calibri"/>
                      </a:endParaRPr>
                    </a:p>
                  </a:txBody>
                  <a:tcPr marL="65509" marR="65509" marT="0" marB="0">
                    <a:lnL>
                      <a:noFill/>
                    </a:lnL>
                    <a:lnR>
                      <a:noFill/>
                    </a:lnR>
                    <a:lnT>
                      <a:noFill/>
                    </a:lnT>
                    <a:lnB>
                      <a:noFill/>
                    </a:lnB>
                  </a:tcPr>
                </a:tc>
                <a:tc>
                  <a:txBody>
                    <a:bodyPr/>
                    <a:lstStyle/>
                    <a:p>
                      <a:pPr marL="0" marR="0">
                        <a:spcBef>
                          <a:spcPts val="0"/>
                        </a:spcBef>
                        <a:spcAft>
                          <a:spcPts val="0"/>
                        </a:spcAft>
                      </a:pPr>
                      <a:r>
                        <a:rPr lang="en-US" sz="1600" dirty="0">
                          <a:latin typeface="Times New Roman"/>
                        </a:rPr>
                        <a:t>Returned goods to Novel Stores as they were not as per specification Rs 2,550.</a:t>
                      </a:r>
                      <a:endParaRPr lang="en-US" sz="1600" dirty="0">
                        <a:latin typeface="Calibri"/>
                      </a:endParaRPr>
                    </a:p>
                  </a:txBody>
                  <a:tcPr marL="65509" marR="65509" marT="0" marB="0">
                    <a:lnL>
                      <a:noFill/>
                    </a:lnL>
                    <a:lnR>
                      <a:noFill/>
                    </a:lnR>
                    <a:lnT>
                      <a:noFill/>
                    </a:lnT>
                    <a:lnB>
                      <a:noFill/>
                    </a:lnB>
                  </a:tcPr>
                </a:tc>
              </a:tr>
              <a:tr h="307733">
                <a:tc>
                  <a:txBody>
                    <a:bodyPr/>
                    <a:lstStyle/>
                    <a:p>
                      <a:pPr marL="0" marR="0" algn="ctr">
                        <a:spcBef>
                          <a:spcPts val="0"/>
                        </a:spcBef>
                        <a:spcAft>
                          <a:spcPts val="0"/>
                        </a:spcAft>
                      </a:pPr>
                      <a:r>
                        <a:rPr lang="en-US" sz="1600">
                          <a:latin typeface="Times New Roman"/>
                        </a:rPr>
                        <a:t>28</a:t>
                      </a:r>
                      <a:endParaRPr lang="en-US" sz="1600">
                        <a:latin typeface="Calibri"/>
                      </a:endParaRPr>
                    </a:p>
                  </a:txBody>
                  <a:tcPr marL="65509" marR="65509" marT="0" marB="0">
                    <a:lnL>
                      <a:noFill/>
                    </a:lnL>
                    <a:lnR>
                      <a:noFill/>
                    </a:lnR>
                    <a:lnT>
                      <a:noFill/>
                    </a:lnT>
                    <a:lnB>
                      <a:noFill/>
                    </a:lnB>
                  </a:tcPr>
                </a:tc>
                <a:tc>
                  <a:txBody>
                    <a:bodyPr/>
                    <a:lstStyle/>
                    <a:p>
                      <a:pPr marL="0" marR="0">
                        <a:spcBef>
                          <a:spcPts val="0"/>
                        </a:spcBef>
                        <a:spcAft>
                          <a:spcPts val="0"/>
                        </a:spcAft>
                      </a:pPr>
                      <a:r>
                        <a:rPr lang="en-US" sz="1600" dirty="0">
                          <a:latin typeface="Times New Roman"/>
                        </a:rPr>
                        <a:t>Sold goods to </a:t>
                      </a:r>
                      <a:r>
                        <a:rPr lang="en-US" sz="1600" dirty="0" err="1">
                          <a:latin typeface="Times New Roman"/>
                        </a:rPr>
                        <a:t>Deepika</a:t>
                      </a:r>
                      <a:r>
                        <a:rPr lang="en-US" sz="1600" dirty="0">
                          <a:latin typeface="Times New Roman"/>
                        </a:rPr>
                        <a:t> Rs 24,000 at 8% trade discount.</a:t>
                      </a:r>
                      <a:endParaRPr lang="en-US" sz="1600" dirty="0">
                        <a:latin typeface="Calibri"/>
                      </a:endParaRPr>
                    </a:p>
                  </a:txBody>
                  <a:tcPr marL="65509" marR="65509" marT="0" marB="0">
                    <a:lnL>
                      <a:noFill/>
                    </a:lnL>
                    <a:lnR>
                      <a:noFill/>
                    </a:lnR>
                    <a:lnT>
                      <a:noFill/>
                    </a:lnT>
                    <a:lnB>
                      <a:noFill/>
                    </a:lnB>
                  </a:tcPr>
                </a:tc>
              </a:tr>
              <a:tr h="307733">
                <a:tc>
                  <a:txBody>
                    <a:bodyPr/>
                    <a:lstStyle/>
                    <a:p>
                      <a:pPr marL="0" marR="0" algn="ctr">
                        <a:spcBef>
                          <a:spcPts val="0"/>
                        </a:spcBef>
                        <a:spcAft>
                          <a:spcPts val="0"/>
                        </a:spcAft>
                      </a:pPr>
                      <a:r>
                        <a:rPr lang="en-US" sz="1600">
                          <a:latin typeface="Times New Roman"/>
                        </a:rPr>
                        <a:t>30</a:t>
                      </a:r>
                      <a:endParaRPr lang="en-US" sz="1600">
                        <a:latin typeface="Calibri"/>
                      </a:endParaRPr>
                    </a:p>
                  </a:txBody>
                  <a:tcPr marL="65509" marR="65509" marT="0" marB="0">
                    <a:lnL>
                      <a:noFill/>
                    </a:lnL>
                    <a:lnR>
                      <a:noFill/>
                    </a:lnR>
                    <a:lnT>
                      <a:noFill/>
                    </a:lnT>
                    <a:lnB>
                      <a:noFill/>
                    </a:lnB>
                  </a:tcPr>
                </a:tc>
                <a:tc>
                  <a:txBody>
                    <a:bodyPr/>
                    <a:lstStyle/>
                    <a:p>
                      <a:pPr marL="0" marR="0">
                        <a:spcBef>
                          <a:spcPts val="0"/>
                        </a:spcBef>
                        <a:spcAft>
                          <a:spcPts val="0"/>
                        </a:spcAft>
                      </a:pPr>
                      <a:r>
                        <a:rPr lang="en-US" sz="1600" dirty="0" err="1">
                          <a:latin typeface="Times New Roman"/>
                        </a:rPr>
                        <a:t>Deepika</a:t>
                      </a:r>
                      <a:r>
                        <a:rPr lang="en-US" sz="1600" dirty="0">
                          <a:latin typeface="Times New Roman"/>
                        </a:rPr>
                        <a:t> returned goods of Rs 4,000 (Gross).</a:t>
                      </a:r>
                      <a:endParaRPr lang="en-US" sz="1600" dirty="0">
                        <a:latin typeface="Calibri"/>
                      </a:endParaRPr>
                    </a:p>
                  </a:txBody>
                  <a:tcPr marL="65509" marR="65509" marT="0" marB="0">
                    <a:lnL>
                      <a:noFill/>
                    </a:lnL>
                    <a:lnR>
                      <a:noFill/>
                    </a:lnR>
                    <a:lnT>
                      <a:noFill/>
                    </a:lnT>
                    <a:lnB>
                      <a:noFill/>
                    </a:lnB>
                  </a:tcPr>
                </a:tc>
              </a:tr>
            </a:tbl>
          </a:graphicData>
        </a:graphic>
      </p:graphicFrame>
      <p:sp>
        <p:nvSpPr>
          <p:cNvPr id="1025" name="Rectangle 1"/>
          <p:cNvSpPr>
            <a:spLocks noChangeArrowheads="1"/>
          </p:cNvSpPr>
          <p:nvPr/>
        </p:nvSpPr>
        <p:spPr bwMode="auto">
          <a:xfrm>
            <a:off x="357158" y="285728"/>
            <a:ext cx="8358246" cy="23698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Arial" pitchFamily="34" charset="0"/>
                <a:cs typeface="Arial" pitchFamily="34" charset="0"/>
              </a:rPr>
              <a:t>Enter the following transactions in the Purchase Book, Sales Book, Purchase Returns Book and Sales Returns Book of </a:t>
            </a:r>
            <a:r>
              <a:rPr kumimoji="0" lang="en-US" sz="2800" b="0" i="0" u="none" strike="noStrike" cap="none" normalizeH="0" baseline="0" dirty="0" err="1" smtClean="0">
                <a:ln>
                  <a:noFill/>
                </a:ln>
                <a:solidFill>
                  <a:srgbClr val="000000"/>
                </a:solidFill>
                <a:effectLst/>
                <a:latin typeface="Arial" pitchFamily="34" charset="0"/>
                <a:cs typeface="Arial" pitchFamily="34" charset="0"/>
              </a:rPr>
              <a:t>Abhishek</a:t>
            </a:r>
            <a:r>
              <a:rPr kumimoji="0" lang="en-US" sz="2800" b="0" i="0" u="none" strike="noStrike" cap="none" normalizeH="0" baseline="0" dirty="0" smtClean="0">
                <a:ln>
                  <a:noFill/>
                </a:ln>
                <a:solidFill>
                  <a:srgbClr val="000000"/>
                </a:solidFill>
                <a:effectLst/>
                <a:latin typeface="Arial" pitchFamily="34" charset="0"/>
                <a:cs typeface="Arial" pitchFamily="34" charset="0"/>
              </a:rPr>
              <a:t> and Co. for the month of January, 2019</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
            </a:r>
            <a:br>
              <a:rPr kumimoji="0" lang="en-US" sz="18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42910" y="2285992"/>
          <a:ext cx="7858180" cy="4180476"/>
        </p:xfrm>
        <a:graphic>
          <a:graphicData uri="http://schemas.openxmlformats.org/drawingml/2006/table">
            <a:tbl>
              <a:tblPr/>
              <a:tblGrid>
                <a:gridCol w="920887"/>
                <a:gridCol w="6937293"/>
              </a:tblGrid>
              <a:tr h="307733">
                <a:tc>
                  <a:txBody>
                    <a:bodyPr/>
                    <a:lstStyle/>
                    <a:p>
                      <a:pPr marL="0" marR="0" algn="ctr">
                        <a:spcBef>
                          <a:spcPts val="0"/>
                        </a:spcBef>
                        <a:spcAft>
                          <a:spcPts val="0"/>
                        </a:spcAft>
                      </a:pPr>
                      <a:r>
                        <a:rPr lang="en-US" sz="1600" dirty="0" smtClean="0">
                          <a:latin typeface="Times New Roman"/>
                        </a:rPr>
                        <a:t>2020 </a:t>
                      </a:r>
                      <a:r>
                        <a:rPr lang="en-US" sz="1600" dirty="0">
                          <a:latin typeface="Times New Roman"/>
                        </a:rPr>
                        <a:t>Jan.</a:t>
                      </a:r>
                      <a:endParaRPr lang="en-US" sz="1600" dirty="0">
                        <a:latin typeface="Calibri"/>
                      </a:endParaRPr>
                    </a:p>
                  </a:txBody>
                  <a:tcPr marL="65509" marR="65509" marT="0" marB="0">
                    <a:lnL>
                      <a:noFill/>
                    </a:lnL>
                    <a:lnR>
                      <a:noFill/>
                    </a:lnR>
                    <a:lnT>
                      <a:noFill/>
                    </a:lnT>
                    <a:lnB>
                      <a:noFill/>
                    </a:lnB>
                  </a:tcPr>
                </a:tc>
                <a:tc>
                  <a:txBody>
                    <a:bodyPr/>
                    <a:lstStyle/>
                    <a:p>
                      <a:pPr marL="0" marR="0">
                        <a:spcBef>
                          <a:spcPts val="0"/>
                        </a:spcBef>
                        <a:spcAft>
                          <a:spcPts val="0"/>
                        </a:spcAft>
                      </a:pPr>
                      <a:r>
                        <a:rPr lang="en-US" sz="1600" dirty="0">
                          <a:latin typeface="Calibri"/>
                        </a:rPr>
                        <a:t> </a:t>
                      </a:r>
                    </a:p>
                  </a:txBody>
                  <a:tcPr marL="65509" marR="65509" marT="0" marB="0">
                    <a:lnL>
                      <a:noFill/>
                    </a:lnL>
                    <a:lnR>
                      <a:noFill/>
                    </a:lnR>
                    <a:lnT>
                      <a:noFill/>
                    </a:lnT>
                    <a:lnB>
                      <a:noFill/>
                    </a:lnB>
                  </a:tcPr>
                </a:tc>
              </a:tr>
              <a:tr h="307733">
                <a:tc>
                  <a:txBody>
                    <a:bodyPr/>
                    <a:lstStyle/>
                    <a:p>
                      <a:pPr marL="0" marR="0" algn="ctr">
                        <a:spcBef>
                          <a:spcPts val="0"/>
                        </a:spcBef>
                        <a:spcAft>
                          <a:spcPts val="0"/>
                        </a:spcAft>
                      </a:pPr>
                      <a:r>
                        <a:rPr lang="en-US" sz="1600" dirty="0">
                          <a:latin typeface="Times New Roman"/>
                        </a:rPr>
                        <a:t>1</a:t>
                      </a:r>
                      <a:endParaRPr lang="en-US" sz="1600" dirty="0">
                        <a:latin typeface="Calibri"/>
                      </a:endParaRPr>
                    </a:p>
                  </a:txBody>
                  <a:tcPr marL="65509" marR="65509" marT="0" marB="0">
                    <a:lnL>
                      <a:noFill/>
                    </a:lnL>
                    <a:lnR>
                      <a:noFill/>
                    </a:lnR>
                    <a:lnT>
                      <a:noFill/>
                    </a:lnT>
                    <a:lnB>
                      <a:noFill/>
                    </a:lnB>
                  </a:tcPr>
                </a:tc>
                <a:tc>
                  <a:txBody>
                    <a:bodyPr/>
                    <a:lstStyle/>
                    <a:p>
                      <a:pPr marL="0" marR="0">
                        <a:spcBef>
                          <a:spcPts val="0"/>
                        </a:spcBef>
                        <a:spcAft>
                          <a:spcPts val="0"/>
                        </a:spcAft>
                      </a:pPr>
                      <a:r>
                        <a:rPr lang="en-US" sz="1600" dirty="0">
                          <a:latin typeface="Times New Roman"/>
                        </a:rPr>
                        <a:t>Purchased goods from Raj Traders Rs 16,400 at 10% trade discount.</a:t>
                      </a:r>
                      <a:endParaRPr lang="en-US" sz="1600" dirty="0">
                        <a:latin typeface="Calibri"/>
                      </a:endParaRPr>
                    </a:p>
                  </a:txBody>
                  <a:tcPr marL="65509" marR="65509" marT="0" marB="0">
                    <a:lnL>
                      <a:noFill/>
                    </a:lnL>
                    <a:lnR>
                      <a:noFill/>
                    </a:lnR>
                    <a:lnT>
                      <a:noFill/>
                    </a:lnT>
                    <a:lnB>
                      <a:noFill/>
                    </a:lnB>
                  </a:tcPr>
                </a:tc>
              </a:tr>
              <a:tr h="307733">
                <a:tc>
                  <a:txBody>
                    <a:bodyPr/>
                    <a:lstStyle/>
                    <a:p>
                      <a:pPr marL="0" marR="0" algn="ctr">
                        <a:spcBef>
                          <a:spcPts val="0"/>
                        </a:spcBef>
                        <a:spcAft>
                          <a:spcPts val="0"/>
                        </a:spcAft>
                      </a:pPr>
                      <a:r>
                        <a:rPr lang="en-US" sz="1600">
                          <a:latin typeface="Times New Roman"/>
                        </a:rPr>
                        <a:t>3</a:t>
                      </a:r>
                      <a:endParaRPr lang="en-US" sz="1600">
                        <a:latin typeface="Calibri"/>
                      </a:endParaRPr>
                    </a:p>
                  </a:txBody>
                  <a:tcPr marL="65509" marR="65509" marT="0" marB="0">
                    <a:lnL>
                      <a:noFill/>
                    </a:lnL>
                    <a:lnR>
                      <a:noFill/>
                    </a:lnR>
                    <a:lnT>
                      <a:noFill/>
                    </a:lnT>
                    <a:lnB>
                      <a:noFill/>
                    </a:lnB>
                  </a:tcPr>
                </a:tc>
                <a:tc>
                  <a:txBody>
                    <a:bodyPr/>
                    <a:lstStyle/>
                    <a:p>
                      <a:pPr marL="0" marR="0">
                        <a:spcBef>
                          <a:spcPts val="0"/>
                        </a:spcBef>
                        <a:spcAft>
                          <a:spcPts val="0"/>
                        </a:spcAft>
                      </a:pPr>
                      <a:r>
                        <a:rPr lang="en-US" sz="1600" dirty="0" err="1">
                          <a:latin typeface="Times New Roman"/>
                        </a:rPr>
                        <a:t>Preeti</a:t>
                      </a:r>
                      <a:r>
                        <a:rPr lang="en-US" sz="1600" dirty="0">
                          <a:latin typeface="Times New Roman"/>
                        </a:rPr>
                        <a:t> enterprises invoiced goods to us Rs 17,250.</a:t>
                      </a:r>
                      <a:endParaRPr lang="en-US" sz="1600" dirty="0">
                        <a:latin typeface="Calibri"/>
                      </a:endParaRPr>
                    </a:p>
                  </a:txBody>
                  <a:tcPr marL="65509" marR="65509" marT="0" marB="0">
                    <a:lnL>
                      <a:noFill/>
                    </a:lnL>
                    <a:lnR>
                      <a:noFill/>
                    </a:lnR>
                    <a:lnT>
                      <a:noFill/>
                    </a:lnT>
                    <a:lnB>
                      <a:noFill/>
                    </a:lnB>
                  </a:tcPr>
                </a:tc>
              </a:tr>
              <a:tr h="307733">
                <a:tc>
                  <a:txBody>
                    <a:bodyPr/>
                    <a:lstStyle/>
                    <a:p>
                      <a:pPr marL="0" marR="0" algn="ctr">
                        <a:spcBef>
                          <a:spcPts val="0"/>
                        </a:spcBef>
                        <a:spcAft>
                          <a:spcPts val="0"/>
                        </a:spcAft>
                      </a:pPr>
                      <a:r>
                        <a:rPr lang="en-US" sz="1600" dirty="0">
                          <a:latin typeface="Times New Roman"/>
                        </a:rPr>
                        <a:t>6</a:t>
                      </a:r>
                      <a:endParaRPr lang="en-US" sz="1600" dirty="0">
                        <a:latin typeface="Calibri"/>
                      </a:endParaRPr>
                    </a:p>
                  </a:txBody>
                  <a:tcPr marL="65509" marR="65509" marT="0" marB="0">
                    <a:lnL>
                      <a:noFill/>
                    </a:lnL>
                    <a:lnR>
                      <a:noFill/>
                    </a:lnR>
                    <a:lnT>
                      <a:noFill/>
                    </a:lnT>
                    <a:lnB>
                      <a:noFill/>
                    </a:lnB>
                  </a:tcPr>
                </a:tc>
                <a:tc>
                  <a:txBody>
                    <a:bodyPr/>
                    <a:lstStyle/>
                    <a:p>
                      <a:pPr marL="0" marR="0">
                        <a:spcBef>
                          <a:spcPts val="0"/>
                        </a:spcBef>
                        <a:spcAft>
                          <a:spcPts val="0"/>
                        </a:spcAft>
                      </a:pPr>
                      <a:r>
                        <a:rPr lang="en-US" sz="1600" dirty="0">
                          <a:latin typeface="Times New Roman"/>
                        </a:rPr>
                        <a:t>Sold goods to Vinita Stores Rs 19,000 at 5% trade discount.</a:t>
                      </a:r>
                      <a:endParaRPr lang="en-US" sz="1600" dirty="0">
                        <a:latin typeface="Calibri"/>
                      </a:endParaRPr>
                    </a:p>
                  </a:txBody>
                  <a:tcPr marL="65509" marR="65509" marT="0" marB="0">
                    <a:lnL>
                      <a:noFill/>
                    </a:lnL>
                    <a:lnR>
                      <a:noFill/>
                    </a:lnR>
                    <a:lnT>
                      <a:noFill/>
                    </a:lnT>
                    <a:lnB>
                      <a:noFill/>
                    </a:lnB>
                  </a:tcPr>
                </a:tc>
              </a:tr>
              <a:tr h="307733">
                <a:tc>
                  <a:txBody>
                    <a:bodyPr/>
                    <a:lstStyle/>
                    <a:p>
                      <a:pPr marL="0" marR="0" algn="ctr">
                        <a:spcBef>
                          <a:spcPts val="0"/>
                        </a:spcBef>
                        <a:spcAft>
                          <a:spcPts val="0"/>
                        </a:spcAft>
                      </a:pPr>
                      <a:r>
                        <a:rPr lang="en-US" sz="1600">
                          <a:latin typeface="Times New Roman"/>
                        </a:rPr>
                        <a:t>9</a:t>
                      </a:r>
                      <a:endParaRPr lang="en-US" sz="1600">
                        <a:latin typeface="Calibri"/>
                      </a:endParaRPr>
                    </a:p>
                  </a:txBody>
                  <a:tcPr marL="65509" marR="65509" marT="0" marB="0">
                    <a:lnL>
                      <a:noFill/>
                    </a:lnL>
                    <a:lnR>
                      <a:noFill/>
                    </a:lnR>
                    <a:lnT>
                      <a:noFill/>
                    </a:lnT>
                    <a:lnB>
                      <a:noFill/>
                    </a:lnB>
                  </a:tcPr>
                </a:tc>
                <a:tc>
                  <a:txBody>
                    <a:bodyPr/>
                    <a:lstStyle/>
                    <a:p>
                      <a:pPr marL="0" marR="0">
                        <a:spcBef>
                          <a:spcPts val="0"/>
                        </a:spcBef>
                        <a:spcAft>
                          <a:spcPts val="0"/>
                        </a:spcAft>
                      </a:pPr>
                      <a:r>
                        <a:rPr lang="en-US" sz="1600" dirty="0" err="1">
                          <a:latin typeface="Times New Roman"/>
                        </a:rPr>
                        <a:t>Mitesh</a:t>
                      </a:r>
                      <a:r>
                        <a:rPr lang="en-US" sz="1600" dirty="0">
                          <a:latin typeface="Times New Roman"/>
                        </a:rPr>
                        <a:t> Associates invoiced goods to us Rs 17,000 at 2</a:t>
                      </a:r>
                      <a:r>
                        <a:rPr lang="en-US" sz="1600" baseline="30000" dirty="0">
                          <a:latin typeface="Times New Roman"/>
                        </a:rPr>
                        <a:t>½ </a:t>
                      </a:r>
                      <a:r>
                        <a:rPr lang="en-US" sz="1600" dirty="0">
                          <a:latin typeface="Times New Roman"/>
                        </a:rPr>
                        <a:t>trade discount.</a:t>
                      </a:r>
                      <a:endParaRPr lang="en-US" sz="1600" dirty="0">
                        <a:latin typeface="Calibri"/>
                      </a:endParaRPr>
                    </a:p>
                  </a:txBody>
                  <a:tcPr marL="65509" marR="65509" marT="0" marB="0">
                    <a:lnL>
                      <a:noFill/>
                    </a:lnL>
                    <a:lnR>
                      <a:noFill/>
                    </a:lnR>
                    <a:lnT>
                      <a:noFill/>
                    </a:lnT>
                    <a:lnB>
                      <a:noFill/>
                    </a:lnB>
                  </a:tcPr>
                </a:tc>
              </a:tr>
              <a:tr h="307733">
                <a:tc>
                  <a:txBody>
                    <a:bodyPr/>
                    <a:lstStyle/>
                    <a:p>
                      <a:pPr marL="0" marR="0" algn="ctr">
                        <a:spcBef>
                          <a:spcPts val="0"/>
                        </a:spcBef>
                        <a:spcAft>
                          <a:spcPts val="0"/>
                        </a:spcAft>
                      </a:pPr>
                      <a:r>
                        <a:rPr lang="en-US" sz="1600">
                          <a:latin typeface="Times New Roman"/>
                        </a:rPr>
                        <a:t>12</a:t>
                      </a:r>
                      <a:endParaRPr lang="en-US" sz="1600">
                        <a:latin typeface="Calibri"/>
                      </a:endParaRPr>
                    </a:p>
                  </a:txBody>
                  <a:tcPr marL="65509" marR="65509" marT="0" marB="0">
                    <a:lnL>
                      <a:noFill/>
                    </a:lnL>
                    <a:lnR>
                      <a:noFill/>
                    </a:lnR>
                    <a:lnT>
                      <a:noFill/>
                    </a:lnT>
                    <a:lnB>
                      <a:noFill/>
                    </a:lnB>
                  </a:tcPr>
                </a:tc>
                <a:tc>
                  <a:txBody>
                    <a:bodyPr/>
                    <a:lstStyle/>
                    <a:p>
                      <a:pPr marL="0" marR="0">
                        <a:spcBef>
                          <a:spcPts val="0"/>
                        </a:spcBef>
                        <a:spcAft>
                          <a:spcPts val="0"/>
                        </a:spcAft>
                      </a:pPr>
                      <a:r>
                        <a:rPr lang="en-US" sz="1600" dirty="0">
                          <a:latin typeface="Times New Roman"/>
                        </a:rPr>
                        <a:t>Returned goods to Raj traders Rs 1,650 (Net).</a:t>
                      </a:r>
                      <a:endParaRPr lang="en-US" sz="1600" dirty="0">
                        <a:latin typeface="Calibri"/>
                      </a:endParaRPr>
                    </a:p>
                  </a:txBody>
                  <a:tcPr marL="65509" marR="65509" marT="0" marB="0">
                    <a:lnL>
                      <a:noFill/>
                    </a:lnL>
                    <a:lnR>
                      <a:noFill/>
                    </a:lnR>
                    <a:lnT>
                      <a:noFill/>
                    </a:lnT>
                    <a:lnB>
                      <a:noFill/>
                    </a:lnB>
                  </a:tcPr>
                </a:tc>
              </a:tr>
              <a:tr h="307733">
                <a:tc>
                  <a:txBody>
                    <a:bodyPr/>
                    <a:lstStyle/>
                    <a:p>
                      <a:pPr marL="0" marR="0" algn="ctr">
                        <a:spcBef>
                          <a:spcPts val="0"/>
                        </a:spcBef>
                        <a:spcAft>
                          <a:spcPts val="0"/>
                        </a:spcAft>
                      </a:pPr>
                      <a:r>
                        <a:rPr lang="en-US" sz="1600">
                          <a:latin typeface="Times New Roman"/>
                        </a:rPr>
                        <a:t>15</a:t>
                      </a:r>
                      <a:endParaRPr lang="en-US" sz="1600">
                        <a:latin typeface="Calibri"/>
                      </a:endParaRPr>
                    </a:p>
                  </a:txBody>
                  <a:tcPr marL="65509" marR="65509" marT="0" marB="0">
                    <a:lnL>
                      <a:noFill/>
                    </a:lnL>
                    <a:lnR>
                      <a:noFill/>
                    </a:lnR>
                    <a:lnT>
                      <a:noFill/>
                    </a:lnT>
                    <a:lnB>
                      <a:noFill/>
                    </a:lnB>
                  </a:tcPr>
                </a:tc>
                <a:tc>
                  <a:txBody>
                    <a:bodyPr/>
                    <a:lstStyle/>
                    <a:p>
                      <a:pPr marL="0" marR="0">
                        <a:spcBef>
                          <a:spcPts val="0"/>
                        </a:spcBef>
                        <a:spcAft>
                          <a:spcPts val="0"/>
                        </a:spcAft>
                      </a:pPr>
                      <a:r>
                        <a:rPr lang="en-US" sz="1600" dirty="0">
                          <a:latin typeface="Times New Roman"/>
                        </a:rPr>
                        <a:t>Vinita Traders returned goods to us as they were damaged in transit Rs 4,000 (Gross).</a:t>
                      </a:r>
                      <a:endParaRPr lang="en-US" sz="1600" dirty="0">
                        <a:latin typeface="Calibri"/>
                      </a:endParaRPr>
                    </a:p>
                  </a:txBody>
                  <a:tcPr marL="65509" marR="65509" marT="0" marB="0">
                    <a:lnL>
                      <a:noFill/>
                    </a:lnL>
                    <a:lnR>
                      <a:noFill/>
                    </a:lnR>
                    <a:lnT>
                      <a:noFill/>
                    </a:lnT>
                    <a:lnB>
                      <a:noFill/>
                    </a:lnB>
                  </a:tcPr>
                </a:tc>
              </a:tr>
              <a:tr h="307733">
                <a:tc>
                  <a:txBody>
                    <a:bodyPr/>
                    <a:lstStyle/>
                    <a:p>
                      <a:pPr marL="0" marR="0" algn="ctr">
                        <a:spcBef>
                          <a:spcPts val="0"/>
                        </a:spcBef>
                        <a:spcAft>
                          <a:spcPts val="0"/>
                        </a:spcAft>
                      </a:pPr>
                      <a:r>
                        <a:rPr lang="en-US" sz="1600">
                          <a:latin typeface="Times New Roman"/>
                        </a:rPr>
                        <a:t>18</a:t>
                      </a:r>
                      <a:endParaRPr lang="en-US" sz="1600">
                        <a:latin typeface="Calibri"/>
                      </a:endParaRPr>
                    </a:p>
                  </a:txBody>
                  <a:tcPr marL="65509" marR="65509" marT="0" marB="0">
                    <a:lnL>
                      <a:noFill/>
                    </a:lnL>
                    <a:lnR>
                      <a:noFill/>
                    </a:lnR>
                    <a:lnT>
                      <a:noFill/>
                    </a:lnT>
                    <a:lnB>
                      <a:noFill/>
                    </a:lnB>
                  </a:tcPr>
                </a:tc>
                <a:tc>
                  <a:txBody>
                    <a:bodyPr/>
                    <a:lstStyle/>
                    <a:p>
                      <a:pPr marL="0" marR="0">
                        <a:spcBef>
                          <a:spcPts val="0"/>
                        </a:spcBef>
                        <a:spcAft>
                          <a:spcPts val="0"/>
                        </a:spcAft>
                      </a:pPr>
                      <a:r>
                        <a:rPr lang="en-US" sz="1600" dirty="0">
                          <a:latin typeface="Times New Roman"/>
                        </a:rPr>
                        <a:t>Returned goods to </a:t>
                      </a:r>
                      <a:r>
                        <a:rPr lang="en-US" sz="1600" dirty="0" err="1">
                          <a:latin typeface="Times New Roman"/>
                        </a:rPr>
                        <a:t>Preeti</a:t>
                      </a:r>
                      <a:r>
                        <a:rPr lang="en-US" sz="1600" dirty="0">
                          <a:latin typeface="Times New Roman"/>
                        </a:rPr>
                        <a:t> Rs 2,550</a:t>
                      </a:r>
                      <a:endParaRPr lang="en-US" sz="1600" dirty="0">
                        <a:latin typeface="Calibri"/>
                      </a:endParaRPr>
                    </a:p>
                  </a:txBody>
                  <a:tcPr marL="65509" marR="65509" marT="0" marB="0">
                    <a:lnL>
                      <a:noFill/>
                    </a:lnL>
                    <a:lnR>
                      <a:noFill/>
                    </a:lnR>
                    <a:lnT>
                      <a:noFill/>
                    </a:lnT>
                    <a:lnB>
                      <a:noFill/>
                    </a:lnB>
                  </a:tcPr>
                </a:tc>
              </a:tr>
              <a:tr h="307733">
                <a:tc>
                  <a:txBody>
                    <a:bodyPr/>
                    <a:lstStyle/>
                    <a:p>
                      <a:pPr marL="0" marR="0" algn="ctr">
                        <a:spcBef>
                          <a:spcPts val="0"/>
                        </a:spcBef>
                        <a:spcAft>
                          <a:spcPts val="0"/>
                        </a:spcAft>
                      </a:pPr>
                      <a:r>
                        <a:rPr lang="en-US" sz="1600">
                          <a:latin typeface="Times New Roman"/>
                        </a:rPr>
                        <a:t>23</a:t>
                      </a:r>
                      <a:endParaRPr lang="en-US" sz="1600">
                        <a:latin typeface="Calibri"/>
                      </a:endParaRPr>
                    </a:p>
                  </a:txBody>
                  <a:tcPr marL="65509" marR="65509" marT="0" marB="0">
                    <a:lnL>
                      <a:noFill/>
                    </a:lnL>
                    <a:lnR>
                      <a:noFill/>
                    </a:lnR>
                    <a:lnT>
                      <a:noFill/>
                    </a:lnT>
                    <a:lnB>
                      <a:noFill/>
                    </a:lnB>
                  </a:tcPr>
                </a:tc>
                <a:tc>
                  <a:txBody>
                    <a:bodyPr/>
                    <a:lstStyle/>
                    <a:p>
                      <a:pPr marL="0" marR="0">
                        <a:spcBef>
                          <a:spcPts val="0"/>
                        </a:spcBef>
                        <a:spcAft>
                          <a:spcPts val="0"/>
                        </a:spcAft>
                      </a:pPr>
                      <a:r>
                        <a:rPr lang="en-US" sz="1600" dirty="0">
                          <a:latin typeface="Times New Roman"/>
                        </a:rPr>
                        <a:t>Placed an order with Novel Stores for goods worth Rs 29,000.</a:t>
                      </a:r>
                      <a:endParaRPr lang="en-US" sz="1600" dirty="0">
                        <a:latin typeface="Calibri"/>
                      </a:endParaRPr>
                    </a:p>
                  </a:txBody>
                  <a:tcPr marL="65509" marR="65509" marT="0" marB="0">
                    <a:lnL>
                      <a:noFill/>
                    </a:lnL>
                    <a:lnR>
                      <a:noFill/>
                    </a:lnR>
                    <a:lnT>
                      <a:noFill/>
                    </a:lnT>
                    <a:lnB>
                      <a:noFill/>
                    </a:lnB>
                  </a:tcPr>
                </a:tc>
              </a:tr>
              <a:tr h="307733">
                <a:tc>
                  <a:txBody>
                    <a:bodyPr/>
                    <a:lstStyle/>
                    <a:p>
                      <a:pPr marL="0" marR="0" algn="ctr">
                        <a:spcBef>
                          <a:spcPts val="0"/>
                        </a:spcBef>
                        <a:spcAft>
                          <a:spcPts val="0"/>
                        </a:spcAft>
                      </a:pPr>
                      <a:r>
                        <a:rPr lang="en-US" sz="1600">
                          <a:latin typeface="Times New Roman"/>
                        </a:rPr>
                        <a:t>25</a:t>
                      </a:r>
                      <a:endParaRPr lang="en-US" sz="1600">
                        <a:latin typeface="Calibri"/>
                      </a:endParaRPr>
                    </a:p>
                  </a:txBody>
                  <a:tcPr marL="65509" marR="65509" marT="0" marB="0">
                    <a:lnL>
                      <a:noFill/>
                    </a:lnL>
                    <a:lnR>
                      <a:noFill/>
                    </a:lnR>
                    <a:lnT>
                      <a:noFill/>
                    </a:lnT>
                    <a:lnB>
                      <a:noFill/>
                    </a:lnB>
                  </a:tcPr>
                </a:tc>
                <a:tc>
                  <a:txBody>
                    <a:bodyPr/>
                    <a:lstStyle/>
                    <a:p>
                      <a:pPr marL="0" marR="0">
                        <a:spcBef>
                          <a:spcPts val="0"/>
                        </a:spcBef>
                        <a:spcAft>
                          <a:spcPts val="0"/>
                        </a:spcAft>
                      </a:pPr>
                      <a:r>
                        <a:rPr lang="en-US" sz="1600" dirty="0">
                          <a:latin typeface="Times New Roman"/>
                        </a:rPr>
                        <a:t>Novel Stores supplied goods worth Rs 19,000 only</a:t>
                      </a:r>
                      <a:endParaRPr lang="en-US" sz="1600" dirty="0">
                        <a:latin typeface="Calibri"/>
                      </a:endParaRPr>
                    </a:p>
                  </a:txBody>
                  <a:tcPr marL="65509" marR="65509" marT="0" marB="0">
                    <a:lnL>
                      <a:noFill/>
                    </a:lnL>
                    <a:lnR>
                      <a:noFill/>
                    </a:lnR>
                    <a:lnT>
                      <a:noFill/>
                    </a:lnT>
                    <a:lnB>
                      <a:noFill/>
                    </a:lnB>
                  </a:tcPr>
                </a:tc>
              </a:tr>
              <a:tr h="307733">
                <a:tc>
                  <a:txBody>
                    <a:bodyPr/>
                    <a:lstStyle/>
                    <a:p>
                      <a:pPr marL="0" marR="0" algn="ctr">
                        <a:spcBef>
                          <a:spcPts val="0"/>
                        </a:spcBef>
                        <a:spcAft>
                          <a:spcPts val="0"/>
                        </a:spcAft>
                      </a:pPr>
                      <a:r>
                        <a:rPr lang="en-US" sz="1600">
                          <a:latin typeface="Times New Roman"/>
                        </a:rPr>
                        <a:t>26</a:t>
                      </a:r>
                      <a:endParaRPr lang="en-US" sz="1600">
                        <a:latin typeface="Calibri"/>
                      </a:endParaRPr>
                    </a:p>
                  </a:txBody>
                  <a:tcPr marL="65509" marR="65509" marT="0" marB="0">
                    <a:lnL>
                      <a:noFill/>
                    </a:lnL>
                    <a:lnR>
                      <a:noFill/>
                    </a:lnR>
                    <a:lnT>
                      <a:noFill/>
                    </a:lnT>
                    <a:lnB>
                      <a:noFill/>
                    </a:lnB>
                  </a:tcPr>
                </a:tc>
                <a:tc>
                  <a:txBody>
                    <a:bodyPr/>
                    <a:lstStyle/>
                    <a:p>
                      <a:pPr marL="0" marR="0">
                        <a:spcBef>
                          <a:spcPts val="0"/>
                        </a:spcBef>
                        <a:spcAft>
                          <a:spcPts val="0"/>
                        </a:spcAft>
                      </a:pPr>
                      <a:r>
                        <a:rPr lang="en-US" sz="1600" dirty="0">
                          <a:latin typeface="Times New Roman"/>
                        </a:rPr>
                        <a:t>Returned goods to Novel Stores as they were not as per specification Rs 2,550.</a:t>
                      </a:r>
                      <a:endParaRPr lang="en-US" sz="1600" dirty="0">
                        <a:latin typeface="Calibri"/>
                      </a:endParaRPr>
                    </a:p>
                  </a:txBody>
                  <a:tcPr marL="65509" marR="65509" marT="0" marB="0">
                    <a:lnL>
                      <a:noFill/>
                    </a:lnL>
                    <a:lnR>
                      <a:noFill/>
                    </a:lnR>
                    <a:lnT>
                      <a:noFill/>
                    </a:lnT>
                    <a:lnB>
                      <a:noFill/>
                    </a:lnB>
                  </a:tcPr>
                </a:tc>
              </a:tr>
              <a:tr h="307733">
                <a:tc>
                  <a:txBody>
                    <a:bodyPr/>
                    <a:lstStyle/>
                    <a:p>
                      <a:pPr marL="0" marR="0" algn="ctr">
                        <a:spcBef>
                          <a:spcPts val="0"/>
                        </a:spcBef>
                        <a:spcAft>
                          <a:spcPts val="0"/>
                        </a:spcAft>
                      </a:pPr>
                      <a:r>
                        <a:rPr lang="en-US" sz="1600">
                          <a:latin typeface="Times New Roman"/>
                        </a:rPr>
                        <a:t>28</a:t>
                      </a:r>
                      <a:endParaRPr lang="en-US" sz="1600">
                        <a:latin typeface="Calibri"/>
                      </a:endParaRPr>
                    </a:p>
                  </a:txBody>
                  <a:tcPr marL="65509" marR="65509" marT="0" marB="0">
                    <a:lnL>
                      <a:noFill/>
                    </a:lnL>
                    <a:lnR>
                      <a:noFill/>
                    </a:lnR>
                    <a:lnT>
                      <a:noFill/>
                    </a:lnT>
                    <a:lnB>
                      <a:noFill/>
                    </a:lnB>
                  </a:tcPr>
                </a:tc>
                <a:tc>
                  <a:txBody>
                    <a:bodyPr/>
                    <a:lstStyle/>
                    <a:p>
                      <a:pPr marL="0" marR="0">
                        <a:spcBef>
                          <a:spcPts val="0"/>
                        </a:spcBef>
                        <a:spcAft>
                          <a:spcPts val="0"/>
                        </a:spcAft>
                      </a:pPr>
                      <a:r>
                        <a:rPr lang="en-US" sz="1600" dirty="0">
                          <a:latin typeface="Times New Roman"/>
                        </a:rPr>
                        <a:t>Sold goods to </a:t>
                      </a:r>
                      <a:r>
                        <a:rPr lang="en-US" sz="1600" dirty="0" err="1">
                          <a:latin typeface="Times New Roman"/>
                        </a:rPr>
                        <a:t>Deepika</a:t>
                      </a:r>
                      <a:r>
                        <a:rPr lang="en-US" sz="1600" dirty="0">
                          <a:latin typeface="Times New Roman"/>
                        </a:rPr>
                        <a:t> Rs 24,000 at 8% trade discount.</a:t>
                      </a:r>
                      <a:endParaRPr lang="en-US" sz="1600" dirty="0">
                        <a:latin typeface="Calibri"/>
                      </a:endParaRPr>
                    </a:p>
                  </a:txBody>
                  <a:tcPr marL="65509" marR="65509" marT="0" marB="0">
                    <a:lnL>
                      <a:noFill/>
                    </a:lnL>
                    <a:lnR>
                      <a:noFill/>
                    </a:lnR>
                    <a:lnT>
                      <a:noFill/>
                    </a:lnT>
                    <a:lnB>
                      <a:noFill/>
                    </a:lnB>
                  </a:tcPr>
                </a:tc>
              </a:tr>
              <a:tr h="307733">
                <a:tc>
                  <a:txBody>
                    <a:bodyPr/>
                    <a:lstStyle/>
                    <a:p>
                      <a:pPr marL="0" marR="0" algn="ctr">
                        <a:spcBef>
                          <a:spcPts val="0"/>
                        </a:spcBef>
                        <a:spcAft>
                          <a:spcPts val="0"/>
                        </a:spcAft>
                      </a:pPr>
                      <a:r>
                        <a:rPr lang="en-US" sz="1600">
                          <a:latin typeface="Times New Roman"/>
                        </a:rPr>
                        <a:t>30</a:t>
                      </a:r>
                      <a:endParaRPr lang="en-US" sz="1600">
                        <a:latin typeface="Calibri"/>
                      </a:endParaRPr>
                    </a:p>
                  </a:txBody>
                  <a:tcPr marL="65509" marR="65509" marT="0" marB="0">
                    <a:lnL>
                      <a:noFill/>
                    </a:lnL>
                    <a:lnR>
                      <a:noFill/>
                    </a:lnR>
                    <a:lnT>
                      <a:noFill/>
                    </a:lnT>
                    <a:lnB>
                      <a:noFill/>
                    </a:lnB>
                  </a:tcPr>
                </a:tc>
                <a:tc>
                  <a:txBody>
                    <a:bodyPr/>
                    <a:lstStyle/>
                    <a:p>
                      <a:pPr marL="0" marR="0">
                        <a:spcBef>
                          <a:spcPts val="0"/>
                        </a:spcBef>
                        <a:spcAft>
                          <a:spcPts val="0"/>
                        </a:spcAft>
                      </a:pPr>
                      <a:r>
                        <a:rPr lang="en-US" sz="1600" dirty="0" err="1">
                          <a:latin typeface="Times New Roman"/>
                        </a:rPr>
                        <a:t>Deepika</a:t>
                      </a:r>
                      <a:r>
                        <a:rPr lang="en-US" sz="1600" dirty="0">
                          <a:latin typeface="Times New Roman"/>
                        </a:rPr>
                        <a:t> returned goods of Rs 4,000 (Gross).</a:t>
                      </a:r>
                      <a:endParaRPr lang="en-US" sz="1600" dirty="0">
                        <a:latin typeface="Calibri"/>
                      </a:endParaRPr>
                    </a:p>
                  </a:txBody>
                  <a:tcPr marL="65509" marR="65509" marT="0" marB="0">
                    <a:lnL>
                      <a:noFill/>
                    </a:lnL>
                    <a:lnR>
                      <a:noFill/>
                    </a:lnR>
                    <a:lnT>
                      <a:noFill/>
                    </a:lnT>
                    <a:lnB>
                      <a:noFill/>
                    </a:lnB>
                  </a:tcPr>
                </a:tc>
              </a:tr>
            </a:tbl>
          </a:graphicData>
        </a:graphic>
      </p:graphicFrame>
      <p:sp>
        <p:nvSpPr>
          <p:cNvPr id="1025" name="Rectangle 1"/>
          <p:cNvSpPr>
            <a:spLocks noChangeArrowheads="1"/>
          </p:cNvSpPr>
          <p:nvPr/>
        </p:nvSpPr>
        <p:spPr bwMode="auto">
          <a:xfrm>
            <a:off x="357158" y="285728"/>
            <a:ext cx="8358246" cy="23698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Arial" pitchFamily="34" charset="0"/>
                <a:cs typeface="Arial" pitchFamily="34" charset="0"/>
              </a:rPr>
              <a:t>Enter the following transactions in the Purchase Book, Sales Book, Purchase Returns Book and Sales Returns Book of </a:t>
            </a:r>
            <a:r>
              <a:rPr kumimoji="0" lang="en-US" sz="2800" b="0" i="0" u="none" strike="noStrike" cap="none" normalizeH="0" baseline="0" dirty="0" err="1" smtClean="0">
                <a:ln>
                  <a:noFill/>
                </a:ln>
                <a:solidFill>
                  <a:srgbClr val="000000"/>
                </a:solidFill>
                <a:effectLst/>
                <a:latin typeface="Arial" pitchFamily="34" charset="0"/>
                <a:cs typeface="Arial" pitchFamily="34" charset="0"/>
              </a:rPr>
              <a:t>Abhishek</a:t>
            </a:r>
            <a:r>
              <a:rPr kumimoji="0" lang="en-US" sz="2800" b="0" i="0" u="none" strike="noStrike" cap="none" normalizeH="0" baseline="0" dirty="0" smtClean="0">
                <a:ln>
                  <a:noFill/>
                </a:ln>
                <a:solidFill>
                  <a:srgbClr val="000000"/>
                </a:solidFill>
                <a:effectLst/>
                <a:latin typeface="Arial" pitchFamily="34" charset="0"/>
                <a:cs typeface="Arial" pitchFamily="34" charset="0"/>
              </a:rPr>
              <a:t> and Co. for the month of January, 2020</a:t>
            </a:r>
            <a:r>
              <a:rPr kumimoji="0" lang="en-US" sz="2800" b="0" i="0" u="none" strike="noStrike" cap="none" normalizeH="0" dirty="0" smtClean="0">
                <a:ln>
                  <a:noFill/>
                </a:ln>
                <a:solidFill>
                  <a:srgbClr val="000000"/>
                </a:solidFill>
                <a:effectLst/>
                <a:latin typeface="Arial" pitchFamily="34" charset="0"/>
                <a:cs typeface="Arial" pitchFamily="34" charset="0"/>
              </a:rPr>
              <a:t> (with </a:t>
            </a:r>
            <a:r>
              <a:rPr kumimoji="0" lang="en-US" sz="2800" b="0" i="0" u="none" strike="noStrike" cap="none" normalizeH="0" dirty="0" smtClean="0">
                <a:ln>
                  <a:noFill/>
                </a:ln>
                <a:solidFill>
                  <a:srgbClr val="000000"/>
                </a:solidFill>
                <a:effectLst/>
                <a:latin typeface="Arial" pitchFamily="34" charset="0"/>
                <a:cs typeface="Arial" pitchFamily="34" charset="0"/>
              </a:rPr>
              <a:t>GST)</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
            </a:r>
            <a:br>
              <a:rPr kumimoji="0" lang="en-US" sz="18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569</Words>
  <Application>Microsoft Office PowerPoint</Application>
  <PresentationFormat>On-screen Show (4:3)</PresentationFormat>
  <Paragraphs>72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Purchases Book</vt:lpstr>
      <vt:lpstr>Transactions not recorded in purchases Book</vt:lpstr>
      <vt:lpstr>Sales Books/Sales Journal</vt:lpstr>
      <vt:lpstr>Purchases Returns/Returns Outward Book</vt:lpstr>
      <vt:lpstr>Sales Returns Book</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anchit</dc:creator>
  <cp:lastModifiedBy>anchit</cp:lastModifiedBy>
  <cp:revision>6</cp:revision>
  <dcterms:created xsi:type="dcterms:W3CDTF">2020-09-27T05:40:51Z</dcterms:created>
  <dcterms:modified xsi:type="dcterms:W3CDTF">2020-09-27T06:44:35Z</dcterms:modified>
</cp:coreProperties>
</file>